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9" r:id="rId35"/>
    <p:sldId id="394" r:id="rId36"/>
    <p:sldId id="963" r:id="rId37"/>
    <p:sldId id="396" r:id="rId38"/>
    <p:sldId id="953" r:id="rId39"/>
    <p:sldId id="935" r:id="rId40"/>
    <p:sldId id="934" r:id="rId41"/>
    <p:sldId id="942" r:id="rId42"/>
    <p:sldId id="381" r:id="rId43"/>
    <p:sldId id="626" r:id="rId44"/>
    <p:sldId id="926" r:id="rId45"/>
    <p:sldId id="402" r:id="rId46"/>
    <p:sldId id="925" r:id="rId47"/>
    <p:sldId id="403" r:id="rId48"/>
    <p:sldId id="406" r:id="rId49"/>
    <p:sldId id="932" r:id="rId50"/>
    <p:sldId id="943" r:id="rId51"/>
    <p:sldId id="960" r:id="rId52"/>
    <p:sldId id="961" r:id="rId53"/>
    <p:sldId id="962" r:id="rId54"/>
    <p:sldId id="916" r:id="rId55"/>
    <p:sldId id="410" r:id="rId56"/>
    <p:sldId id="915" r:id="rId57"/>
    <p:sldId id="928" r:id="rId58"/>
    <p:sldId id="917" r:id="rId59"/>
    <p:sldId id="968" r:id="rId60"/>
    <p:sldId id="969" r:id="rId61"/>
    <p:sldId id="966" r:id="rId62"/>
    <p:sldId id="413" r:id="rId63"/>
    <p:sldId id="971" r:id="rId64"/>
    <p:sldId id="973" r:id="rId65"/>
    <p:sldId id="972" r:id="rId66"/>
    <p:sldId id="414" r:id="rId67"/>
    <p:sldId id="417" r:id="rId68"/>
    <p:sldId id="418" r:id="rId69"/>
    <p:sldId id="419" r:id="rId70"/>
    <p:sldId id="415" r:id="rId71"/>
    <p:sldId id="918" r:id="rId72"/>
    <p:sldId id="974" r:id="rId73"/>
    <p:sldId id="421" r:id="rId74"/>
    <p:sldId id="930" r:id="rId75"/>
    <p:sldId id="929" r:id="rId76"/>
    <p:sldId id="970" r:id="rId77"/>
    <p:sldId id="945" r:id="rId78"/>
    <p:sldId id="901" r:id="rId79"/>
    <p:sldId id="903" r:id="rId80"/>
    <p:sldId id="904" r:id="rId81"/>
    <p:sldId id="905" r:id="rId82"/>
    <p:sldId id="909" r:id="rId83"/>
    <p:sldId id="906" r:id="rId84"/>
    <p:sldId id="907" r:id="rId85"/>
    <p:sldId id="908" r:id="rId86"/>
    <p:sldId id="933" r:id="rId87"/>
    <p:sldId id="911" r:id="rId8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9"/>
            <p14:sldId id="394"/>
            <p14:sldId id="963"/>
            <p14:sldId id="396"/>
            <p14:sldId id="953"/>
            <p14:sldId id="935"/>
            <p14:sldId id="934"/>
            <p14:sldId id="942"/>
            <p14:sldId id="381"/>
            <p14:sldId id="626"/>
            <p14:sldId id="926"/>
            <p14:sldId id="402"/>
            <p14:sldId id="925"/>
            <p14:sldId id="403"/>
            <p14:sldId id="406"/>
            <p14:sldId id="932"/>
            <p14:sldId id="943"/>
            <p14:sldId id="960"/>
            <p14:sldId id="961"/>
            <p14:sldId id="962"/>
            <p14:sldId id="916"/>
            <p14:sldId id="410"/>
            <p14:sldId id="915"/>
            <p14:sldId id="928"/>
            <p14:sldId id="917"/>
            <p14:sldId id="968"/>
            <p14:sldId id="969"/>
            <p14:sldId id="966"/>
            <p14:sldId id="413"/>
            <p14:sldId id="971"/>
            <p14:sldId id="973"/>
            <p14:sldId id="972"/>
            <p14:sldId id="414"/>
            <p14:sldId id="417"/>
            <p14:sldId id="418"/>
            <p14:sldId id="419"/>
            <p14:sldId id="415"/>
            <p14:sldId id="918"/>
            <p14:sldId id="974"/>
            <p14:sldId id="421"/>
            <p14:sldId id="930"/>
            <p14:sldId id="929"/>
            <p14:sldId id="970"/>
            <p14:sldId id="945"/>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8D8"/>
    <a:srgbClr val="800080"/>
    <a:srgbClr val="D8E9D3"/>
    <a:srgbClr val="A5AEA3"/>
    <a:srgbClr val="949494"/>
    <a:srgbClr val="FFFFFF"/>
    <a:srgbClr val="FFC000"/>
    <a:srgbClr val="EAEAEA"/>
    <a:srgbClr val="0000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2289" autoAdjust="0"/>
    <p:restoredTop sz="90216" autoAdjust="0"/>
  </p:normalViewPr>
  <p:slideViewPr>
    <p:cSldViewPr>
      <p:cViewPr varScale="1">
        <p:scale>
          <a:sx n="117" d="100"/>
          <a:sy n="117" d="100"/>
        </p:scale>
        <p:origin x="103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537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=3, </m:t>
                      </m:r>
                      <m:r>
                        <a:rPr lang="en-US" i="1" dirty="0" smtClean="0">
                          <a:latin typeface="Cambria Math" panose="02040503050406030204" pitchFamily="18" charset="0"/>
                        </a:rPr>
                        <m:t>𝑆</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multiplications: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xmlns="">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multiplications: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3×2=182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2272213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78</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82</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m:t>
                    </m:r>
                    <m:r>
                      <a:rPr lang="en-US" altLang="zh-CN" sz="1200">
                        <a:latin typeface="Cambria Math" panose="02040503050406030204" pitchFamily="18" charset="0"/>
                      </a:rPr>
                      <m:t>×</m:t>
                    </m:r>
                    <m:r>
                      <a:rPr lang="en-US" altLang="zh-CN" sz="1200">
                        <a:latin typeface="Cambria Math" panose="02040503050406030204" pitchFamily="18" charset="0"/>
                      </a:rPr>
                      <m:t>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m:t>
                    </m:r>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m:t>
                    </m:r>
                    <m:r>
                      <a:rPr lang="en-US" sz="1200" i="1" kern="0" dirty="0" smtClean="0">
                        <a:latin typeface="Cambria Math" panose="02040503050406030204" pitchFamily="18" charset="0"/>
                      </a:rPr>
                      <m:t>×</m:t>
                    </m:r>
                    <m:r>
                      <a:rPr lang="en-US" sz="1200" i="1" kern="0" dirty="0" smtClean="0">
                        <a:latin typeface="Cambria Math" panose="02040503050406030204" pitchFamily="18" charset="0"/>
                      </a:rPr>
                      <m:t>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m:t>
                        </m:r>
                        <m:r>
                          <a:rPr lang="en-US" altLang="zh-CN" sz="1200" i="1" kern="0">
                            <a:latin typeface="Cambria Math" panose="02040503050406030204" pitchFamily="18" charset="0"/>
                          </a:rPr>
                          <m:t>2</m:t>
                        </m:r>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2</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49.gif"/><Relationship Id="rId5" Type="http://schemas.openxmlformats.org/officeDocument/2006/relationships/image" Target="../media/image48.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90.png"/><Relationship Id="rId4" Type="http://schemas.openxmlformats.org/officeDocument/2006/relationships/image" Target="../media/image50.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gif"/></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48.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4.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jpeg"/></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tiff"/><Relationship Id="rId1" Type="http://schemas.openxmlformats.org/officeDocument/2006/relationships/slideLayout" Target="../slideLayouts/slideLayout2.xml"/><Relationship Id="rId4" Type="http://schemas.openxmlformats.org/officeDocument/2006/relationships/image" Target="../media/image92.tif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3.png"/><Relationship Id="rId5" Type="http://schemas.openxmlformats.org/officeDocument/2006/relationships/image" Target="../media/image106.png"/><Relationship Id="rId10" Type="http://schemas.openxmlformats.org/officeDocument/2006/relationships/image" Target="../media/image112.png"/><Relationship Id="rId4" Type="http://schemas.openxmlformats.org/officeDocument/2006/relationships/image" Target="../media/image105.png"/><Relationship Id="rId9" Type="http://schemas.openxmlformats.org/officeDocument/2006/relationships/image" Target="../media/image111.png"/></Relationships>
</file>

<file path=ppt/slides/_rels/slide6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66.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114.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115.png"/><Relationship Id="rId9" Type="http://schemas.openxmlformats.org/officeDocument/2006/relationships/image" Target="../media/image600.png"/></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7.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129.jpg"/></Relationships>
</file>

<file path=ppt/slides/_rels/slide81.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83.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34.jpg"/></Relationships>
</file>

<file path=ppt/slides/_rels/slide8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L4.1 </a:t>
            </a:r>
            <a:r>
              <a:rPr lang="en-US" dirty="0"/>
              <a:t>CNNs and RNNs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992796" y="6391487"/>
            <a:ext cx="5779604" cy="415498"/>
          </a:xfrm>
          <a:prstGeom prst="rect">
            <a:avLst/>
          </a:prstGeom>
          <a:noFill/>
        </p:spPr>
        <p:txBody>
          <a:bodyPr wrap="square">
            <a:spAutoFit/>
          </a:bodyPr>
          <a:lstStyle/>
          <a:p>
            <a:r>
              <a:rPr lang="en-US" sz="1050" dirty="0"/>
              <a:t>Acknowledgement: some contents taken from UC Berkeley CS231n https://cs231n.github.io</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Field</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179512" y="1295400"/>
                <a:ext cx="3133388" cy="510540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179512" y="1295400"/>
                <a:ext cx="3133388" cy="5105400"/>
              </a:xfrm>
              <a:blipFill>
                <a:blip r:embed="rId2"/>
                <a:stretch>
                  <a:fillRect l="-1751" t="-1792" r="-2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2451371286"/>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457200" y="5580082"/>
            <a:ext cx="8229600" cy="1194428"/>
          </a:xfrm>
        </p:spPr>
        <p:txBody>
          <a:bodyPr>
            <a:normAutofit fontScale="85000" lnSpcReduction="20000"/>
          </a:bodyPr>
          <a:lstStyle/>
          <a:p>
            <a:r>
              <a:rPr lang="en-US" dirty="0"/>
              <a:t>Each filter always has the same depth (3) as its input volume, and the number of filters always equals the depth (2) of its output volume</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2631453680"/>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3531607808"/>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pic>
        <p:nvPicPr>
          <p:cNvPr id="69" name="Graphic 68">
            <a:extLst>
              <a:ext uri="{FF2B5EF4-FFF2-40B4-BE49-F238E27FC236}">
                <a16:creationId xmlns:a16="http://schemas.microsoft.com/office/drawing/2014/main" id="{263E6E45-F850-43EF-9628-C392596E11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=2,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=1,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=3)</a:t>
                </a:r>
              </a:p>
              <a:p>
                <a:pPr lvl="1"/>
                <a:r>
                  <a:rPr lang="en-US" dirty="0" err="1">
                    <a:solidFill>
                      <a:schemeClr val="tx1"/>
                    </a:solidFill>
                  </a:rPr>
                  <a:t>Pytorch</a:t>
                </a:r>
                <a:r>
                  <a:rPr lang="en-US" dirty="0">
                    <a:solidFill>
                      <a:schemeClr val="tx1"/>
                    </a:solidFill>
                  </a:rPr>
                  <a:t> code for a CONV layer with an input image with 2 channels (</a:t>
                </a:r>
                <a:r>
                  <a:rPr lang="en-US" dirty="0" err="1">
                    <a:solidFill>
                      <a:schemeClr val="tx1"/>
                    </a:solidFill>
                  </a:rPr>
                  <a:t>in_channels</a:t>
                </a:r>
                <a:r>
                  <a:rPr lang="en-US" dirty="0">
                    <a:solidFill>
                      <a:schemeClr val="tx1"/>
                    </a:solidFill>
                  </a:rPr>
                  <a:t>=2), 1 </a:t>
                </a:r>
                <a14:m>
                  <m:oMath xmlns:m="http://schemas.openxmlformats.org/officeDocument/2006/math">
                    <m:r>
                      <a:rPr lang="en-US" b="0" i="1" smtClean="0">
                        <a:solidFill>
                          <a:schemeClr val="tx1"/>
                        </a:solidFill>
                        <a:latin typeface="Cambria Math" panose="02040503050406030204" pitchFamily="18" charset="0"/>
                      </a:rPr>
                      <m:t>3×3</m:t>
                    </m:r>
                  </m:oMath>
                </a14:m>
                <a:r>
                  <a:rPr lang="en-US" dirty="0">
                    <a:solidFill>
                      <a:schemeClr val="tx1"/>
                    </a:solidFill>
                  </a:rPr>
                  <a:t> filter, 1 output activation maps (</a:t>
                </a:r>
                <a:r>
                  <a:rPr lang="en-US" dirty="0" err="1">
                    <a:solidFill>
                      <a:schemeClr val="tx1"/>
                    </a:solidFill>
                  </a:rPr>
                  <a:t>out_channels</a:t>
                </a:r>
                <a:r>
                  <a:rPr lang="en-US" dirty="0">
                    <a:solidFill>
                      <a:schemeClr val="tx1"/>
                    </a:solidFill>
                  </a:rPr>
                  <a:t>=1).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=2,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=3,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=3)</a:t>
                </a:r>
              </a:p>
              <a:p>
                <a:pPr lvl="1"/>
                <a:r>
                  <a:rPr lang="en-US" dirty="0" err="1">
                    <a:solidFill>
                      <a:schemeClr val="tx1"/>
                    </a:solidFill>
                  </a:rPr>
                  <a:t>Pytorch</a:t>
                </a:r>
                <a:r>
                  <a:rPr lang="en-US" dirty="0">
                    <a:solidFill>
                      <a:schemeClr val="tx1"/>
                    </a:solidFill>
                  </a:rPr>
                  <a:t> code for a CONV layer with an input image with 2 channels (</a:t>
                </a:r>
                <a:r>
                  <a:rPr lang="en-US" dirty="0" err="1">
                    <a:solidFill>
                      <a:schemeClr val="tx1"/>
                    </a:solidFill>
                  </a:rPr>
                  <a:t>in_channels</a:t>
                </a:r>
                <a:r>
                  <a:rPr lang="en-US" dirty="0">
                    <a:solidFill>
                      <a:schemeClr val="tx1"/>
                    </a:solidFill>
                  </a:rPr>
                  <a:t>=2), 3 </a:t>
                </a:r>
                <a14:m>
                  <m:oMath xmlns:m="http://schemas.openxmlformats.org/officeDocument/2006/math">
                    <m:r>
                      <a:rPr lang="en-US" b="0" i="1" smtClean="0">
                        <a:solidFill>
                          <a:schemeClr val="tx1"/>
                        </a:solidFill>
                        <a:latin typeface="Cambria Math" panose="02040503050406030204" pitchFamily="18" charset="0"/>
                      </a:rPr>
                      <m:t>3×3</m:t>
                    </m:r>
                  </m:oMath>
                </a14:m>
                <a:r>
                  <a:rPr lang="en-US" dirty="0">
                    <a:solidFill>
                      <a:schemeClr val="tx1"/>
                    </a:solidFill>
                  </a:rPr>
                  <a:t> filters, 3 output activation maps (</a:t>
                </a:r>
                <a:r>
                  <a:rPr lang="en-US" dirty="0" err="1">
                    <a:solidFill>
                      <a:schemeClr val="tx1"/>
                    </a:solidFill>
                  </a:rPr>
                  <a:t>out_channels</a:t>
                </a:r>
                <a:r>
                  <a:rPr lang="en-US" dirty="0">
                    <a:solidFill>
                      <a:schemeClr val="tx1"/>
                    </a:solidFill>
                  </a:rPr>
                  <a:t>=3)</a:t>
                </a:r>
              </a:p>
              <a:p>
                <a:pPr lvl="1"/>
                <a:r>
                  <a:rPr lang="en-US" dirty="0">
                    <a:solidFill>
                      <a:schemeClr val="tx1"/>
                    </a:solidFill>
                  </a:rPr>
                  <a:t>The biases are assumed to be 0 </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It is common to have square input shape, i.e., </a:t>
                </a:r>
                <a14:m>
                  <m:oMath xmlns:m="http://schemas.openxmlformats.org/officeDocument/2006/math">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𝑁</m:t>
                        </m:r>
                      </m:e>
                      <m:sub>
                        <m:r>
                          <a:rPr lang="en-US" b="0" i="1" spc="-5" smtClean="0">
                            <a:latin typeface="Cambria Math" panose="02040503050406030204" pitchFamily="18" charset="0"/>
                            <a:cs typeface="Arial"/>
                          </a:rPr>
                          <m:t>1</m:t>
                        </m:r>
                      </m:sub>
                    </m:sSub>
                  </m:oMath>
                </a14:m>
                <a:r>
                  <a:rPr lang="en-US" sz="3200" spc="-5" dirty="0">
                    <a:latin typeface="Arial"/>
                    <a:cs typeface="Arial"/>
                  </a:rPr>
                  <a:t>, but general rectangle </a:t>
                </a:r>
                <a:r>
                  <a:rPr lang="en-US" spc="-5" dirty="0">
                    <a:cs typeface="Arial"/>
                  </a:rPr>
                  <a:t>shape</a:t>
                </a:r>
                <a:r>
                  <a:rPr lang="en-US" sz="3200" spc="-5" dirty="0">
                    <a:latin typeface="Arial"/>
                    <a:cs typeface="Arial"/>
                  </a:rPr>
                  <a:t> size is possible; a filter always has square </a:t>
                </a:r>
                <a:r>
                  <a:rPr lang="en-US" spc="-5" dirty="0">
                    <a:cs typeface="Arial"/>
                  </a:rPr>
                  <a:t>shape</a:t>
                </a:r>
              </a:p>
              <a:p>
                <a:r>
                  <a:rPr lang="en-US" dirty="0"/>
                  <a:t>Each filter always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always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pic>
        <p:nvPicPr>
          <p:cNvPr id="12" name="Graphic 11">
            <a:extLst>
              <a:ext uri="{FF2B5EF4-FFF2-40B4-BE49-F238E27FC236}">
                <a16:creationId xmlns:a16="http://schemas.microsoft.com/office/drawing/2014/main" id="{DFD648E3-4B0A-4941-B090-B32EA61168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 code optimization, some mathematical tools etc.</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conjunction w. complex ML/DL algorithms, which may be sometimes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550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pPr lvl="1"/>
                <a:r>
                  <a:rPr lang="en-US" dirty="0"/>
                  <a:t>There are a number of color space encodings, incl. RGB, HSV, CMYK, etc.</a:t>
                </a:r>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i.e., true color (24-bit) is used in computer and phone display for human eyes, but 8-bit is typically enough for CV tasks</a:t>
                </a:r>
                <a:endParaRPr lang="en-SE" dirty="0"/>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444" t="-3741"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p:txBody>
          <a:bodyPr/>
          <a:lstStyle/>
          <a:p>
            <a:r>
              <a:rPr lang="en-US" sz="3600" dirty="0"/>
              <a:t>Converting Convolution to Matrix Multiplication</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755D7F06-3D61-4395-B573-65A092A34514}"/>
              </a:ext>
            </a:extLst>
          </p:cNvPr>
          <p:cNvPicPr>
            <a:picLocks noChangeAspect="1"/>
          </p:cNvPicPr>
          <p:nvPr/>
        </p:nvPicPr>
        <p:blipFill>
          <a:blip r:embed="rId2"/>
          <a:stretch>
            <a:fillRect/>
          </a:stretch>
        </p:blipFill>
        <p:spPr>
          <a:xfrm>
            <a:off x="2895786" y="1180419"/>
            <a:ext cx="5847398" cy="5620703"/>
          </a:xfrm>
          <a:prstGeom prst="rect">
            <a:avLst/>
          </a:prstGeom>
        </p:spPr>
      </p:pic>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2133600"/>
          </a:xfrm>
        </p:spPr>
        <p:txBody>
          <a:bodyPr>
            <a:normAutofit fontScale="70000" lnSpcReduction="20000"/>
          </a:bodyPr>
          <a:lstStyle/>
          <a:p>
            <a:r>
              <a:rPr lang="en-US" dirty="0"/>
              <a:t>Facilitates parallel HW  implementation, since parallel HW (GPU, FPGA…) can handle matrix multiplication efficiently, at the expense of increased memory size for storing the weights (the biases are not shown in fig)</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8530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always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always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3</m:t>
                    </m:r>
                    <m:r>
                      <a:rPr lang="en-US" sz="3400" i="1" spc="-5">
                        <a:latin typeface="Cambria Math" panose="02040503050406030204" pitchFamily="18" charset="0"/>
                        <a:cs typeface="Arial"/>
                      </a:rPr>
                      <m:t>,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3</m:t>
                    </m:r>
                    <m:r>
                      <a:rPr lang="en-US" sz="3400" b="0" i="1" spc="-5" smtClean="0">
                        <a:solidFill>
                          <a:schemeClr val="tx1"/>
                        </a:solidFill>
                        <a:latin typeface="Cambria Math" panose="02040503050406030204" pitchFamily="18" charset="0"/>
                        <a:cs typeface="Arial"/>
                      </a:rPr>
                      <m:t>,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pic>
        <p:nvPicPr>
          <p:cNvPr id="7" name="Graphic 6">
            <a:extLst>
              <a:ext uri="{FF2B5EF4-FFF2-40B4-BE49-F238E27FC236}">
                <a16:creationId xmlns:a16="http://schemas.microsoft.com/office/drawing/2014/main" id="{62CF63E2-A8EA-4B8E-A6C6-6BDD0E17FD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0" y="1295400"/>
                <a:ext cx="3419872" cy="5373960"/>
              </a:xfrm>
            </p:spPr>
            <p:txBody>
              <a:bodyPr>
                <a:normAutofit fontScale="850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a:t>
                </a:r>
              </a:p>
              <a:p>
                <a:pPr lvl="1"/>
                <a:r>
                  <a:rPr lang="en-US" dirty="0">
                    <a:solidFill>
                      <a:schemeClr val="tx1"/>
                    </a:solidFill>
                  </a:rPr>
                  <a:t>Alternative: average pooling is less commonly used</a:t>
                </a:r>
              </a:p>
              <a:p>
                <a:r>
                  <a:rPr lang="en-US" dirty="0"/>
                  <a:t>Pooling is also called subsampling</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0" y="1295400"/>
                <a:ext cx="3419872" cy="5373960"/>
              </a:xfrm>
              <a:blipFill>
                <a:blip r:embed="rId3"/>
                <a:stretch>
                  <a:fillRect l="-3030" t="-2611" r="-4635" b="-295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=3,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2050" name="Picture 2" descr="See the source image">
            <a:extLst>
              <a:ext uri="{FF2B5EF4-FFF2-40B4-BE49-F238E27FC236}">
                <a16:creationId xmlns:a16="http://schemas.microsoft.com/office/drawing/2014/main" id="{98CE3D17-D81B-4907-B235-F5FEDF651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003014"/>
            <a:ext cx="3023475" cy="333184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173" y="3066534"/>
            <a:ext cx="5775627" cy="336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101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r>
                                  <a:rPr lang="en-US" b="0"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62229" y="3573017"/>
            <a:ext cx="4149731" cy="2448271"/>
          </a:xfrm>
        </p:spPr>
        <p:txBody>
          <a:bodyPr>
            <a:normAutofit fontScale="47500" lnSpcReduction="20000"/>
          </a:bodyPr>
          <a:lstStyle/>
          <a:p>
            <a:r>
              <a:rPr lang="en-US" sz="3200" kern="0" dirty="0"/>
              <a:t>In a </a:t>
            </a:r>
            <a:r>
              <a:rPr lang="en-US" dirty="0"/>
              <a:t>FCNN, all layers are </a:t>
            </a:r>
            <a:r>
              <a:rPr lang="en-US" sz="3200" kern="0" dirty="0"/>
              <a:t>Fully-Connected</a:t>
            </a:r>
            <a:endParaRPr lang="en-US" dirty="0"/>
          </a:p>
          <a:p>
            <a:r>
              <a:rPr lang="en-US" dirty="0"/>
              <a:t>Cannot alter input image size</a:t>
            </a:r>
          </a:p>
          <a:p>
            <a:r>
              <a:rPr lang="en-US" dirty="0"/>
              <a:t>Permutation invariance</a:t>
            </a:r>
          </a:p>
          <a:p>
            <a:pPr lvl="1"/>
            <a:r>
              <a:rPr lang="en-US" dirty="0"/>
              <a:t>Cannot recognize geometry/locality of input, hence not useful for image recognition </a:t>
            </a:r>
          </a:p>
          <a:p>
            <a:pPr lvl="1"/>
            <a:r>
              <a:rPr lang="en-US" dirty="0"/>
              <a:t>Below two images, with same set of pixels but different permutations, will generate the exact same output in an MLP</a:t>
            </a:r>
          </a:p>
          <a:p>
            <a:r>
              <a:rPr lang="en-US" dirty="0"/>
              <a:t>Num. params can grow very large</a:t>
            </a:r>
            <a:endParaRPr lang="en-SE"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In a CNN, only the last few (typically &lt;=3) layer(s) are FC</a:t>
            </a:r>
          </a:p>
          <a:p>
            <a:r>
              <a:rPr lang="en-US" sz="1800" kern="0" dirty="0"/>
              <a:t>CONV layers can handle images of arbitrary size (but not the last FC layer(s))</a:t>
            </a:r>
          </a:p>
          <a:p>
            <a:r>
              <a:rPr lang="en-US" sz="1800" dirty="0"/>
              <a:t>Not permutation invariance</a:t>
            </a:r>
          </a:p>
          <a:p>
            <a:pPr lvl="1"/>
            <a:r>
              <a:rPr lang="en-US" sz="1400" dirty="0"/>
              <a:t>Can recognize geometry/locality of input </a:t>
            </a:r>
          </a:p>
          <a:p>
            <a:r>
              <a:rPr lang="en-US" sz="1800" kern="0" dirty="0"/>
              <a:t>Translation invariance</a:t>
            </a:r>
            <a:endParaRPr lang="en-US" sz="1400" kern="0" dirty="0"/>
          </a:p>
          <a:p>
            <a:r>
              <a:rPr lang="en-US" sz="1800" kern="0" dirty="0"/>
              <a:t>Fewer params than MLP (less prune to overfitting)</a:t>
            </a:r>
            <a:endParaRPr lang="en-SE" sz="1800" kern="0" dirty="0"/>
          </a:p>
        </p:txBody>
      </p:sp>
      <p:pic>
        <p:nvPicPr>
          <p:cNvPr id="14" name="Picture 13">
            <a:extLst>
              <a:ext uri="{FF2B5EF4-FFF2-40B4-BE49-F238E27FC236}">
                <a16:creationId xmlns:a16="http://schemas.microsoft.com/office/drawing/2014/main" id="{5025E24B-697A-49B1-A409-A699D141CDCF}"/>
              </a:ext>
            </a:extLst>
          </p:cNvPr>
          <p:cNvPicPr>
            <a:picLocks noChangeAspect="1"/>
          </p:cNvPicPr>
          <p:nvPr/>
        </p:nvPicPr>
        <p:blipFill>
          <a:blip r:embed="rId3"/>
          <a:stretch>
            <a:fillRect/>
          </a:stretch>
        </p:blipFill>
        <p:spPr>
          <a:xfrm>
            <a:off x="70524" y="5468187"/>
            <a:ext cx="4100462" cy="1330614"/>
          </a:xfrm>
          <a:prstGeom prst="rect">
            <a:avLst/>
          </a:prstGeom>
        </p:spPr>
      </p:pic>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Tree>
    <p:extLst>
      <p:ext uri="{BB962C8B-B14F-4D97-AF65-F5344CB8AC3E}">
        <p14:creationId xmlns:p14="http://schemas.microsoft.com/office/powerpoint/2010/main" val="411766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3" name="Content Placeholder 2">
            <a:extLst>
              <a:ext uri="{FF2B5EF4-FFF2-40B4-BE49-F238E27FC236}">
                <a16:creationId xmlns:a16="http://schemas.microsoft.com/office/drawing/2014/main" id="{9AFF30C6-2CD6-4E3A-ACD6-AEB11593A25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394463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multiplications: </a:t>
                </a:r>
                <a14:m>
                  <m:oMath xmlns:m="http://schemas.openxmlformats.org/officeDocument/2006/math">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1" smtClean="0">
                        <a:latin typeface="Cambria Math" panose="02040503050406030204" pitchFamily="18" charset="0"/>
                      </a:rPr>
                      <m:t>=120</m:t>
                    </m:r>
                  </m:oMath>
                </a14:m>
                <a:r>
                  <a:rPr lang="en-US" sz="2000" dirty="0"/>
                  <a:t>M</a:t>
                </a:r>
                <a:endParaRPr lang="en-SE" sz="2000" dirty="0"/>
              </a:p>
            </p:txBody>
          </p:sp>
        </mc:Choice>
        <mc:Fallback xmlns="">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multiplications: </a:t>
                </a:r>
                <a14:m>
                  <m:oMath xmlns:m="http://schemas.openxmlformats.org/officeDocument/2006/math">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9" name="TextBox 8">
            <a:extLst>
              <a:ext uri="{FF2B5EF4-FFF2-40B4-BE49-F238E27FC236}">
                <a16:creationId xmlns:a16="http://schemas.microsoft.com/office/drawing/2014/main" id="{40943785-1EBB-4156-8A26-C3D8A16563AD}"/>
              </a:ext>
            </a:extLst>
          </p:cNvPr>
          <p:cNvSpPr txBox="1"/>
          <p:nvPr/>
        </p:nvSpPr>
        <p:spPr>
          <a:xfrm>
            <a:off x="4716910" y="6302523"/>
            <a:ext cx="3724096"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err="1"/>
              <a:t>Depthwise</a:t>
            </a:r>
            <a:r>
              <a:rPr lang="en-US" dirty="0"/>
              <a:t> Separable Convolution:</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https://www.youtube.com/watch?v=T7o3xvJLuHk </a:t>
            </a:r>
          </a:p>
        </p:txBody>
      </p:sp>
    </p:spTree>
    <p:extLst>
      <p:ext uri="{BB962C8B-B14F-4D97-AF65-F5344CB8AC3E}">
        <p14:creationId xmlns:p14="http://schemas.microsoft.com/office/powerpoint/2010/main" val="1576656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C2A35609-F352-429B-B644-0BD518013685}"/>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091963170"/>
              </p:ext>
            </p:extLst>
          </p:nvPr>
        </p:nvGraphicFramePr>
        <p:xfrm>
          <a:off x="840155"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1741695362"/>
              </p:ext>
            </p:extLst>
          </p:nvPr>
        </p:nvGraphicFramePr>
        <p:xfrm>
          <a:off x="409805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1478647638"/>
              </p:ext>
            </p:extLst>
          </p:nvPr>
        </p:nvGraphicFramePr>
        <p:xfrm>
          <a:off x="425045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138295588"/>
              </p:ext>
            </p:extLst>
          </p:nvPr>
        </p:nvGraphicFramePr>
        <p:xfrm>
          <a:off x="409805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202263851"/>
              </p:ext>
            </p:extLst>
          </p:nvPr>
        </p:nvGraphicFramePr>
        <p:xfrm>
          <a:off x="425045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1173992473"/>
              </p:ext>
            </p:extLst>
          </p:nvPr>
        </p:nvGraphicFramePr>
        <p:xfrm>
          <a:off x="409713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2229998501"/>
              </p:ext>
            </p:extLst>
          </p:nvPr>
        </p:nvGraphicFramePr>
        <p:xfrm>
          <a:off x="424953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216878"/>
              </p:ext>
            </p:extLst>
          </p:nvPr>
        </p:nvGraphicFramePr>
        <p:xfrm>
          <a:off x="409713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82968600"/>
              </p:ext>
            </p:extLst>
          </p:nvPr>
        </p:nvGraphicFramePr>
        <p:xfrm>
          <a:off x="424953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2521557212"/>
              </p:ext>
            </p:extLst>
          </p:nvPr>
        </p:nvGraphicFramePr>
        <p:xfrm>
          <a:off x="6275040"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3914843414"/>
              </p:ext>
            </p:extLst>
          </p:nvPr>
        </p:nvGraphicFramePr>
        <p:xfrm>
          <a:off x="992555"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2270328146"/>
              </p:ext>
            </p:extLst>
          </p:nvPr>
        </p:nvGraphicFramePr>
        <p:xfrm>
          <a:off x="6427440"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3127729462"/>
              </p:ext>
            </p:extLst>
          </p:nvPr>
        </p:nvGraphicFramePr>
        <p:xfrm>
          <a:off x="6579840"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3304891525"/>
              </p:ext>
            </p:extLst>
          </p:nvPr>
        </p:nvGraphicFramePr>
        <p:xfrm>
          <a:off x="6732240"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9" name="文字方塊 23">
                <a:extLst>
                  <a:ext uri="{FF2B5EF4-FFF2-40B4-BE49-F238E27FC236}">
                    <a16:creationId xmlns:a16="http://schemas.microsoft.com/office/drawing/2014/main" id="{3861093B-09B3-4E40-A018-662BC305C7B1}"/>
                  </a:ext>
                </a:extLst>
              </p:cNvPr>
              <p:cNvSpPr txBox="1"/>
              <p:nvPr/>
            </p:nvSpPr>
            <p:spPr>
              <a:xfrm>
                <a:off x="5481938" y="4837250"/>
                <a:ext cx="3639937" cy="1477328"/>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72</m:t>
                    </m:r>
                  </m:oMath>
                </a14:m>
                <a:r>
                  <a:rPr lang="en-US" sz="2400" dirty="0"/>
                  <a:t>; </a:t>
                </a:r>
              </a:p>
              <a:p>
                <a:r>
                  <a:rPr lang="en-US" sz="2400" dirty="0"/>
                  <a:t>No. MULs: </a:t>
                </a:r>
                <a14:m>
                  <m:oMath xmlns:m="http://schemas.openxmlformats.org/officeDocument/2006/math">
                    <m:r>
                      <a:rPr lang="en-US" sz="2400" i="1">
                        <a:latin typeface="Cambria Math" panose="02040503050406030204" pitchFamily="18" charset="0"/>
                      </a:rPr>
                      <m:t>3∗3∗2∗4∗4∗4=1152</m:t>
                    </m:r>
                  </m:oMath>
                </a14:m>
                <a:endParaRPr lang="zh-TW" altLang="en-US" sz="2400" dirty="0"/>
              </a:p>
            </p:txBody>
          </p:sp>
        </mc:Choice>
        <mc:Fallback xmlns="">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5481938" y="4837250"/>
                <a:ext cx="3639937" cy="1477328"/>
              </a:xfrm>
              <a:prstGeom prst="rect">
                <a:avLst/>
              </a:prstGeom>
              <a:blipFill>
                <a:blip r:embed="rId3"/>
                <a:stretch>
                  <a:fillRect l="-5025" t="-6198" r="-168" b="-2066"/>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796830"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711483"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err="1"/>
              <a:t>Depthwise</a:t>
            </a:r>
            <a:r>
              <a:rPr lang="en-US" sz="3600" dirty="0"/>
              <a:t> Separable Convolution Example</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393685495"/>
              </p:ext>
            </p:extLst>
          </p:nvPr>
        </p:nvGraphicFramePr>
        <p:xfrm>
          <a:off x="3131840"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1280249315"/>
              </p:ext>
            </p:extLst>
          </p:nvPr>
        </p:nvGraphicFramePr>
        <p:xfrm>
          <a:off x="4923816"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327266062"/>
              </p:ext>
            </p:extLst>
          </p:nvPr>
        </p:nvGraphicFramePr>
        <p:xfrm>
          <a:off x="3131840"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719689218"/>
              </p:ext>
            </p:extLst>
          </p:nvPr>
        </p:nvGraphicFramePr>
        <p:xfrm>
          <a:off x="5076216"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418741584"/>
              </p:ext>
            </p:extLst>
          </p:nvPr>
        </p:nvGraphicFramePr>
        <p:xfrm>
          <a:off x="3176720"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002704759"/>
              </p:ext>
            </p:extLst>
          </p:nvPr>
        </p:nvGraphicFramePr>
        <p:xfrm>
          <a:off x="3329120"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1506314609"/>
              </p:ext>
            </p:extLst>
          </p:nvPr>
        </p:nvGraphicFramePr>
        <p:xfrm>
          <a:off x="3164757"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65842611"/>
              </p:ext>
            </p:extLst>
          </p:nvPr>
        </p:nvGraphicFramePr>
        <p:xfrm>
          <a:off x="3175424"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252036146"/>
              </p:ext>
            </p:extLst>
          </p:nvPr>
        </p:nvGraphicFramePr>
        <p:xfrm>
          <a:off x="3175424"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3705067773"/>
              </p:ext>
            </p:extLst>
          </p:nvPr>
        </p:nvGraphicFramePr>
        <p:xfrm>
          <a:off x="3317157"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272450437"/>
              </p:ext>
            </p:extLst>
          </p:nvPr>
        </p:nvGraphicFramePr>
        <p:xfrm>
          <a:off x="3327824"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1631257860"/>
              </p:ext>
            </p:extLst>
          </p:nvPr>
        </p:nvGraphicFramePr>
        <p:xfrm>
          <a:off x="3327824"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4157797616"/>
              </p:ext>
            </p:extLst>
          </p:nvPr>
        </p:nvGraphicFramePr>
        <p:xfrm>
          <a:off x="4619016"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33671203"/>
              </p:ext>
            </p:extLst>
          </p:nvPr>
        </p:nvGraphicFramePr>
        <p:xfrm>
          <a:off x="4771416"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417960167"/>
              </p:ext>
            </p:extLst>
          </p:nvPr>
        </p:nvGraphicFramePr>
        <p:xfrm>
          <a:off x="4923816"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1042634493"/>
              </p:ext>
            </p:extLst>
          </p:nvPr>
        </p:nvGraphicFramePr>
        <p:xfrm>
          <a:off x="5076216"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800327" y="4234625"/>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800327" y="4234625"/>
                <a:ext cx="765209" cy="738664"/>
              </a:xfrm>
              <a:prstGeom prst="rect">
                <a:avLst/>
              </a:prstGeom>
              <a:blipFill>
                <a:blip r:embed="rId3"/>
                <a:stretch>
                  <a:fillRect l="-12698" r="-11905"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文字方塊 23">
                <a:extLst>
                  <a:ext uri="{FF2B5EF4-FFF2-40B4-BE49-F238E27FC236}">
                    <a16:creationId xmlns:a16="http://schemas.microsoft.com/office/drawing/2014/main" id="{261B30E7-1AAA-4B62-88FB-3E12E155602C}"/>
                  </a:ext>
                </a:extLst>
              </p:cNvPr>
              <p:cNvSpPr txBox="1"/>
              <p:nvPr/>
            </p:nvSpPr>
            <p:spPr>
              <a:xfrm>
                <a:off x="6682613" y="3589230"/>
                <a:ext cx="2187675" cy="2559740"/>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b="0" i="0" smtClean="0">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26</m:t>
                    </m:r>
                  </m:oMath>
                </a14:m>
                <a:r>
                  <a:rPr lang="en-US" sz="2400" dirty="0"/>
                  <a:t>; </a:t>
                </a:r>
              </a:p>
              <a:p>
                <a:r>
                  <a:rPr lang="en-US" sz="2400" dirty="0"/>
                  <a:t>No. MULs:</a:t>
                </a:r>
                <a14:m>
                  <m:oMath xmlns:m="http://schemas.openxmlformats.org/officeDocument/2006/math">
                    <m:r>
                      <a:rPr lang="en-US" sz="2400">
                        <a:latin typeface="Cambria Math" panose="02040503050406030204" pitchFamily="18" charset="0"/>
                      </a:rPr>
                      <m:t>3∗3∗</m:t>
                    </m:r>
                    <m:r>
                      <a:rPr lang="en-US" sz="2400" b="0" i="0" smtClean="0">
                        <a:latin typeface="Cambria Math" panose="02040503050406030204" pitchFamily="18" charset="0"/>
                      </a:rPr>
                      <m:t>1∗</m:t>
                    </m:r>
                    <m:r>
                      <a:rPr lang="en-US" sz="2400">
                        <a:latin typeface="Cambria Math" panose="02040503050406030204" pitchFamily="18" charset="0"/>
                      </a:rPr>
                      <m:t>2∗4∗4+</m:t>
                    </m:r>
                    <m:r>
                      <a:rPr lang="en-US" sz="2400" i="1">
                        <a:latin typeface="Cambria Math" panose="02040503050406030204" pitchFamily="18" charset="0"/>
                      </a:rPr>
                      <m:t>1∗1∗2∗4∗4∗4=416</m:t>
                    </m:r>
                  </m:oMath>
                </a14:m>
                <a:endParaRPr lang="zh-TW" altLang="en-US" sz="2400" dirty="0"/>
              </a:p>
            </p:txBody>
          </p:sp>
        </mc:Choice>
        <mc:Fallback xmlns="">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682613" y="3589230"/>
                <a:ext cx="2187675" cy="2559740"/>
              </a:xfrm>
              <a:prstGeom prst="rect">
                <a:avLst/>
              </a:prstGeom>
              <a:blipFill>
                <a:blip r:embed="rId4"/>
                <a:stretch>
                  <a:fillRect l="-8357" t="-3571" r="-557" b="-238"/>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an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a:extLst>
              <a:ext uri="{FF2B5EF4-FFF2-40B4-BE49-F238E27FC236}">
                <a16:creationId xmlns:a16="http://schemas.microsoft.com/office/drawing/2014/main" id="{A0BFE82E-BA4E-476B-A832-AF2777272A32}"/>
              </a:ext>
            </a:extLst>
          </p:cNvPr>
          <p:cNvSpPr/>
          <p:nvPr/>
        </p:nvSpPr>
        <p:spPr>
          <a:xfrm>
            <a:off x="4389164" y="1166165"/>
            <a:ext cx="4754836" cy="2668987"/>
          </a:xfrm>
          <a:prstGeom prst="rect">
            <a:avLst/>
          </a:prstGeom>
          <a:blipFill>
            <a:blip r:embed="rId2" cstate="print"/>
            <a:stretch>
              <a:fillRect/>
            </a:stretch>
          </a:blipFill>
        </p:spPr>
        <p:txBody>
          <a:bodyPr wrap="square" lIns="0" tIns="0" rIns="0" bIns="0" rtlCol="0"/>
          <a:lstStyle/>
          <a:p>
            <a:endParaRPr/>
          </a:p>
        </p:txBody>
      </p:sp>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202323" y="3822923"/>
            <a:ext cx="8619761" cy="2913462"/>
          </a:xfrm>
          <a:prstGeom prst="rect">
            <a:avLst/>
          </a:prstGeom>
          <a:blipFill>
            <a:blip r:embed="rId3" cstate="print"/>
            <a:stretch>
              <a:fillRect/>
            </a:stretch>
          </a:blipFill>
        </p:spPr>
        <p:txBody>
          <a:bodyPr wrap="square" lIns="0" tIns="0" rIns="0" bIns="0" rtlCol="0"/>
          <a:lstStyle/>
          <a:p>
            <a:endParaRPr/>
          </a:p>
        </p:txBody>
      </p:sp>
      <p:pic>
        <p:nvPicPr>
          <p:cNvPr id="7170" name="Picture 2" descr="你必须要知道CNN模型：ResNet">
            <a:extLst>
              <a:ext uri="{FF2B5EF4-FFF2-40B4-BE49-F238E27FC236}">
                <a16:creationId xmlns:a16="http://schemas.microsoft.com/office/drawing/2014/main" id="{3A8FBEAB-6F23-4489-9C51-AE033D83F1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3" y="1256612"/>
            <a:ext cx="4468051" cy="2394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226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err="1"/>
              <a:t>ResNet</a:t>
            </a:r>
            <a:r>
              <a:rPr lang="en-US" dirty="0"/>
              <a:t> Training with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F33-8B6C-4C8D-AD7C-0A411A880289}"/>
              </a:ext>
            </a:extLst>
          </p:cNvPr>
          <p:cNvSpPr>
            <a:spLocks noGrp="1"/>
          </p:cNvSpPr>
          <p:nvPr>
            <p:ph type="title"/>
          </p:nvPr>
        </p:nvSpPr>
        <p:spPr/>
        <p:txBody>
          <a:bodyPr/>
          <a:lstStyle/>
          <a:p>
            <a:r>
              <a:rPr lang="en-US" sz="3600" dirty="0"/>
              <a:t>ImageNet Large Scale Visual Recognition Challenge</a:t>
            </a:r>
            <a:endParaRPr lang="en-SE" sz="3600" dirty="0"/>
          </a:p>
        </p:txBody>
      </p:sp>
      <p:sp>
        <p:nvSpPr>
          <p:cNvPr id="3" name="Content Placeholder 2">
            <a:extLst>
              <a:ext uri="{FF2B5EF4-FFF2-40B4-BE49-F238E27FC236}">
                <a16:creationId xmlns:a16="http://schemas.microsoft.com/office/drawing/2014/main" id="{6F258C21-D79A-41C2-87FF-1878D41D5DCB}"/>
              </a:ext>
            </a:extLst>
          </p:cNvPr>
          <p:cNvSpPr>
            <a:spLocks noGrp="1"/>
          </p:cNvSpPr>
          <p:nvPr>
            <p:ph idx="1"/>
          </p:nvPr>
        </p:nvSpPr>
        <p:spPr/>
        <p:txBody>
          <a:bodyPr/>
          <a:lstStyle/>
          <a:p>
            <a:r>
              <a:rPr lang="en-US" dirty="0"/>
              <a:t>1,000 object classes, 1.4 M labeled images</a:t>
            </a:r>
            <a:endParaRPr lang="en-SE" dirty="0"/>
          </a:p>
        </p:txBody>
      </p:sp>
      <p:sp>
        <p:nvSpPr>
          <p:cNvPr id="4" name="Slide Number Placeholder 3">
            <a:extLst>
              <a:ext uri="{FF2B5EF4-FFF2-40B4-BE49-F238E27FC236}">
                <a16:creationId xmlns:a16="http://schemas.microsoft.com/office/drawing/2014/main" id="{B0AB00E9-6ADB-4A4F-A9D3-E164277A922E}"/>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751885CA-424E-4D18-824E-45FE8DE53BA9}"/>
              </a:ext>
            </a:extLst>
          </p:cNvPr>
          <p:cNvPicPr>
            <a:picLocks noChangeAspect="1"/>
          </p:cNvPicPr>
          <p:nvPr/>
        </p:nvPicPr>
        <p:blipFill>
          <a:blip r:embed="rId2"/>
          <a:stretch>
            <a:fillRect/>
          </a:stretch>
        </p:blipFill>
        <p:spPr>
          <a:xfrm>
            <a:off x="-13235" y="2672892"/>
            <a:ext cx="9144000" cy="4117947"/>
          </a:xfrm>
          <a:prstGeom prst="rect">
            <a:avLst/>
          </a:prstGeom>
        </p:spPr>
      </p:pic>
    </p:spTree>
    <p:extLst>
      <p:ext uri="{BB962C8B-B14F-4D97-AF65-F5344CB8AC3E}">
        <p14:creationId xmlns:p14="http://schemas.microsoft.com/office/powerpoint/2010/main" val="48011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052737"/>
                <a:ext cx="8435280" cy="3126290"/>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052737"/>
                <a:ext cx="8435280" cy="3126290"/>
              </a:xfrm>
              <a:blipFill>
                <a:blip r:embed="rId3"/>
                <a:stretch>
                  <a:fillRect l="-217" t="-19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amount of memory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backpropagation,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57200" y="1295400"/>
            <a:ext cx="8229600" cy="5373960"/>
          </a:xfrm>
        </p:spPr>
        <p:txBody>
          <a:bodyPr>
            <a:normAutofit fontScale="85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the SoftMax classification head with your own</a:t>
            </a:r>
          </a:p>
          <a:p>
            <a:r>
              <a:rPr lang="en-US" dirty="0"/>
              <a:t>Next, train the CNN while keeping frozen </a:t>
            </a:r>
          </a:p>
          <a:p>
            <a:pPr lvl="1"/>
            <a:r>
              <a:rPr lang="en-US" dirty="0"/>
              <a:t>all CONV layers and only train the SoftMax layer</a:t>
            </a:r>
          </a:p>
          <a:p>
            <a:pPr lvl="1"/>
            <a:r>
              <a:rPr lang="en-US" dirty="0"/>
              <a:t>or part of the earlier CONV layers close to the input layer (snice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1357222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t>CNN case studies</a:t>
            </a:r>
          </a:p>
          <a:p>
            <a:r>
              <a:rPr lang="en-US" dirty="0">
                <a:solidFill>
                  <a:srgbClr val="FF0000"/>
                </a:solidFill>
              </a:rPr>
              <a:t>RNNs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Tree>
    <p:extLst>
      <p:ext uri="{BB962C8B-B14F-4D97-AF65-F5344CB8AC3E}">
        <p14:creationId xmlns:p14="http://schemas.microsoft.com/office/powerpoint/2010/main" val="171280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92500" lnSpcReduction="2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consecutive frames in a video clip, we can either stack together a fixed number of frames as input to a CNN, or we can use an RNN (combined w. CNN) to process any variable-length sequence of frames</a:t>
            </a:r>
          </a:p>
          <a:p>
            <a:pPr lvl="1"/>
            <a:r>
              <a:rPr lang="en-US" dirty="0"/>
              <a:t>(Optional) Michael Phi, Illustrated Guide to Recurrent Neural Networks: Understanding the Intuition </a:t>
            </a:r>
            <a:r>
              <a:rPr lang="en-US" dirty="0">
                <a:hlinkClick r:id="rId3"/>
              </a:rPr>
              <a:t>https://www.youtube.com/watch?v=LHXXI4-IEns</a:t>
            </a:r>
            <a:endParaRPr lang="en-SE" dirty="0"/>
          </a:p>
        </p:txBody>
      </p:sp>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sz="3200" dirty="0"/>
              <a:t>Effects of Convolution w. Common Filters</a:t>
            </a:r>
            <a:endParaRPr lang="en-SE" sz="3200"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Here we assume the char w. highest prob is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582984314"/>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457200" y="1295400"/>
            <a:ext cx="8229600" cy="2709664"/>
          </a:xfrm>
        </p:spPr>
        <p:txBody>
          <a:bodyPr>
            <a:normAutofit fontScale="92500" lnSpcReduction="20000"/>
          </a:bodyPr>
          <a:lstStyle/>
          <a:p>
            <a:r>
              <a:rPr lang="en-US" sz="3200" dirty="0"/>
              <a:t>Instead of hand-crafted filters in classic CV, why not learn custom convolutional filters from data by supervised learning?</a:t>
            </a:r>
          </a:p>
          <a:p>
            <a:pPr lvl="1"/>
            <a:r>
              <a:rPr lang="en-US" dirty="0"/>
              <a:t>For easy tasks like edge detection, learning may recover filters similar to hand-crafted ones. </a:t>
            </a:r>
          </a:p>
          <a:p>
            <a:pPr lvl="1"/>
            <a:r>
              <a:rPr lang="en-US" dirty="0"/>
              <a:t>For difficult CV tasks,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5489</TotalTime>
  <Words>8000</Words>
  <Application>Microsoft Office PowerPoint</Application>
  <PresentationFormat>On-screen Show (4:3)</PresentationFormat>
  <Paragraphs>1280</Paragraphs>
  <Slides>87</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Roboto</vt:lpstr>
      <vt:lpstr>Arial</vt:lpstr>
      <vt:lpstr>Calibri</vt:lpstr>
      <vt:lpstr>Cambria Math</vt:lpstr>
      <vt:lpstr>Century Schoolbook</vt:lpstr>
      <vt:lpstr>Courier New</vt:lpstr>
      <vt:lpstr>Times New Roman</vt:lpstr>
      <vt:lpstr>Default Design</vt:lpstr>
      <vt:lpstr>L4.1 CNNs and RNNs</vt:lpstr>
      <vt:lpstr>Outline</vt:lpstr>
      <vt:lpstr>Classic Computer Vision</vt:lpstr>
      <vt:lpstr>Input Image Encoding</vt:lpstr>
      <vt:lpstr>Filters/Kernels in Computer Vision</vt:lpstr>
      <vt:lpstr>A Filter for Vertical Edge Detection</vt:lpstr>
      <vt:lpstr>Sobel Filter for Vertical Edge Detection</vt:lpstr>
      <vt:lpstr>Effects of Convolution w. Common Filters</vt:lpstr>
      <vt:lpstr>Machine Learning Meets CV</vt:lpstr>
      <vt:lpstr>Convolutional Neural Networks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Pointwise Convolution with 1×1 Filter</vt:lpstr>
      <vt:lpstr>1×1 Filter Example</vt:lpstr>
      <vt:lpstr>Dilated Convolution</vt:lpstr>
      <vt:lpstr>3D Convolution</vt:lpstr>
      <vt:lpstr>Converting Convolution to Matrix Multiplication</vt:lpstr>
      <vt:lpstr>Outline</vt:lpstr>
      <vt:lpstr>Typical CNN Architecture</vt:lpstr>
      <vt:lpstr>Feature Hierarchy</vt:lpstr>
      <vt:lpstr>Pooling (Sub-Sampling) Layer</vt:lpstr>
      <vt:lpstr>Max Pooling w. Examples</vt:lpstr>
      <vt:lpstr>Overlapping Pooling</vt:lpstr>
      <vt:lpstr>FC Layer</vt:lpstr>
      <vt:lpstr>No. Params in Each Layer </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Depthwise Separable Convolution Example</vt:lpstr>
      <vt:lpstr>Residual Networks (ResNet) [He et al. 2015]</vt:lpstr>
      <vt:lpstr>ResNet Skip Connection</vt:lpstr>
      <vt:lpstr>Consider a 3-layer Network</vt:lpstr>
      <vt:lpstr>ResNet is an Ensemble of Models</vt:lpstr>
      <vt:lpstr>Deeper Nets have Better Performance</vt:lpstr>
      <vt:lpstr>ResNet Training with Stochastic Depth</vt:lpstr>
      <vt:lpstr>ImageNet Large Scale Visual Recognition Challenge</vt:lpstr>
      <vt:lpstr>CNN Layer Patterns</vt:lpstr>
      <vt:lpstr>Layer Sizing Rules-of-Thumb</vt:lpstr>
      <vt:lpstr>Memory Size Considerations</vt:lpstr>
      <vt:lpstr>Transfer Learning</vt:lpstr>
      <vt:lpstr>Outline</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434</cp:revision>
  <dcterms:created xsi:type="dcterms:W3CDTF">2020-03-21T16:53:45Z</dcterms:created>
  <dcterms:modified xsi:type="dcterms:W3CDTF">2021-04-07T07:29:51Z</dcterms:modified>
</cp:coreProperties>
</file>